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12"/>
  </p:notesMasterIdLst>
  <p:handoutMasterIdLst>
    <p:handoutMasterId r:id="rId13"/>
  </p:handoutMasterIdLst>
  <p:sldIdLst>
    <p:sldId id="257" r:id="rId2"/>
    <p:sldId id="266" r:id="rId3"/>
    <p:sldId id="267" r:id="rId4"/>
    <p:sldId id="268" r:id="rId5"/>
    <p:sldId id="258" r:id="rId6"/>
    <p:sldId id="261" r:id="rId7"/>
    <p:sldId id="262" r:id="rId8"/>
    <p:sldId id="265" r:id="rId9"/>
    <p:sldId id="263" r:id="rId10"/>
    <p:sldId id="264" r:id="rId11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7" autoAdjust="0"/>
    <p:restoredTop sz="90720" autoAdjust="0"/>
  </p:normalViewPr>
  <p:slideViewPr>
    <p:cSldViewPr snapToGrid="0" showGuides="1">
      <p:cViewPr>
        <p:scale>
          <a:sx n="100" d="100"/>
          <a:sy n="100" d="100"/>
        </p:scale>
        <p:origin x="-1024" y="-104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handoutMaster" Target="handoutMasters/handout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4973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765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pic>
        <p:nvPicPr>
          <p:cNvPr id="17" name="Grafik 16" descr="pic_titel_1.jpg"/>
          <p:cNvPicPr>
            <a:picLocks noChangeAspect="1"/>
          </p:cNvPicPr>
          <p:nvPr userDrawn="1"/>
        </p:nvPicPr>
        <p:blipFill>
          <a:blip r:embed="rId3"/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–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 userDrawn="1"/>
        </p:nvPicPr>
        <p:blipFill>
          <a:blip r:embed="rId2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3862AB-DB0E-4AB6-A196-7A9757B5D5D5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C2B8F2-8E09-4AC6-98B7-19679AD855BE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4DC03E-1051-4A9F-A814-9D467E3FC61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6CA804-C4CD-44ED-9306-9FDEDB42260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1C182-9011-41AD-B7AB-8AB2C2994CA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8229F4-D04A-4D3F-B0C5-1ADC171ACFA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C54ED-AD98-40BC-B9DB-CFCB917B845A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576A38-9ED5-47EA-8F4B-032E003524A9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1F31F7-A41E-4D39-81A1-53A33384BAD1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61" name="Grafik 20" descr="footer.jpg"/>
          <p:cNvPicPr>
            <a:picLocks noChangeAspect="1"/>
          </p:cNvPicPr>
          <p:nvPr userDrawn="1"/>
        </p:nvPicPr>
        <p:blipFill>
          <a:blip r:embed="rId10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1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51013"/>
            <a:ext cx="838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 userDrawn="1"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 userDrawn="1"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9D2B4C2A-971D-45BE-BF51-D2352592CAB5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17" name="Picture 12" descr="eth_ologo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fontAlgn="base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0200" y="1109663"/>
            <a:ext cx="8572500" cy="1089025"/>
          </a:xfrm>
        </p:spPr>
        <p:txBody>
          <a:bodyPr/>
          <a:lstStyle/>
          <a:p>
            <a:pPr algn="ctr"/>
            <a:r>
              <a:rPr lang="de-CH" smtClean="0"/>
              <a:t>Simulation of Quantum Dots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000" y="2305050"/>
            <a:ext cx="8382000" cy="1784350"/>
          </a:xfrm>
        </p:spPr>
        <p:txBody>
          <a:bodyPr/>
          <a:lstStyle/>
          <a:p>
            <a:pPr algn="ctr"/>
            <a:r>
              <a:rPr lang="de-CH" smtClean="0"/>
              <a:t>Group Project by Matthias Dittberner and Christian Funck</a:t>
            </a:r>
          </a:p>
          <a:p>
            <a:pPr algn="ctr"/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err="1" smtClean="0"/>
              <a:t>functions</a:t>
            </a:r>
            <a:r>
              <a:rPr lang="de-CH" smtClean="0"/>
              <a:t> and electric field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smtClean="0"/>
              <a:t>Shift of wavefunction, depending on hole-like resp. electron-like character, to the left or right.</a:t>
            </a:r>
            <a:endParaRPr lang="de-CH" sz="1800" dirty="0"/>
          </a:p>
        </p:txBody>
      </p:sp>
      <p:pic>
        <p:nvPicPr>
          <p:cNvPr id="9" name="Bild 8" descr="r2.5v0.2V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12" y="2555543"/>
            <a:ext cx="5324268" cy="4007515"/>
          </a:xfrm>
          <a:prstGeom prst="rect">
            <a:avLst/>
          </a:prstGeom>
        </p:spPr>
      </p:pic>
      <p:pic>
        <p:nvPicPr>
          <p:cNvPr id="10" name="Bild 9" descr="r2.5v0.2C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83" y="2686902"/>
            <a:ext cx="4848917" cy="3643196"/>
          </a:xfrm>
          <a:prstGeom prst="rect">
            <a:avLst/>
          </a:prstGeom>
        </p:spPr>
      </p:pic>
      <p:sp>
        <p:nvSpPr>
          <p:cNvPr id="11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489067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mtClean="0"/>
              <a:t>Overview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000" y="2305050"/>
            <a:ext cx="8509000" cy="3765550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MATLAB Toolbox for QD-Simulations with OMEN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PbS QD Simulations with OMEN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Simulation Data: Analysis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Poster</a:t>
            </a:r>
          </a:p>
          <a:p>
            <a:pPr marL="342900" indent="-342900">
              <a:buFont typeface="Arial"/>
              <a:buChar char="•"/>
            </a:pP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303094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000" y="639763"/>
            <a:ext cx="8382000" cy="1089025"/>
          </a:xfrm>
        </p:spPr>
        <p:txBody>
          <a:bodyPr/>
          <a:lstStyle/>
          <a:p>
            <a:r>
              <a:rPr lang="de-DE" smtClean="0"/>
              <a:t>TOM: Toolbox for OMEN in MATLAB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3700" y="1574800"/>
            <a:ext cx="8382000" cy="4737100"/>
          </a:xfrm>
        </p:spPr>
        <p:txBody>
          <a:bodyPr>
            <a:normAutofit lnSpcReduction="10000"/>
          </a:bodyPr>
          <a:lstStyle/>
          <a:p>
            <a:r>
              <a:rPr lang="de-DE" smtClean="0"/>
              <a:t>Simulation: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Starting simulations intuitively and efficiently via GUI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Automatically generate different parameter combinations</a:t>
            </a:r>
          </a:p>
          <a:p>
            <a:endParaRPr lang="de-DE"/>
          </a:p>
          <a:p>
            <a:r>
              <a:rPr lang="de-DE" smtClean="0"/>
              <a:t>Managing the simulation data: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Overview over previous simulations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Filtering, deleting etc possible</a:t>
            </a:r>
          </a:p>
          <a:p>
            <a:endParaRPr lang="de-DE"/>
          </a:p>
          <a:p>
            <a:r>
              <a:rPr lang="de-DE" smtClean="0"/>
              <a:t>Visualisation of simulation data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Different functions for plotting wave functions and energy levels</a:t>
            </a:r>
          </a:p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196775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1000" y="639763"/>
            <a:ext cx="8382000" cy="1089025"/>
          </a:xfrm>
        </p:spPr>
        <p:txBody>
          <a:bodyPr/>
          <a:lstStyle/>
          <a:p>
            <a:r>
              <a:rPr lang="de-DE" smtClean="0"/>
              <a:t>TOM: Toolbox for OMEN in MATLAB</a:t>
            </a:r>
            <a:endParaRPr lang="de-DE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393700" y="1422400"/>
            <a:ext cx="8382000" cy="473710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de-DE" smtClean="0"/>
              <a:t>Generic and clear structure: additional functionality can easily added </a:t>
            </a:r>
            <a:r>
              <a:rPr lang="de-DE"/>
              <a:t>(simulation parameters, plotting functions...)</a:t>
            </a:r>
            <a:r>
              <a:rPr lang="de-DE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Well documented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77251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8" name="Bild 7" descr="r5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69" y="2540560"/>
            <a:ext cx="729130" cy="4044390"/>
          </a:xfrm>
          <a:prstGeom prst="rect">
            <a:avLst/>
          </a:prstGeom>
        </p:spPr>
      </p:pic>
      <p:pic>
        <p:nvPicPr>
          <p:cNvPr id="9" name="Bild 8" descr="r5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34" y="2591174"/>
            <a:ext cx="1059516" cy="3987426"/>
          </a:xfrm>
          <a:prstGeom prst="rect">
            <a:avLst/>
          </a:prstGeom>
        </p:spPr>
      </p:pic>
      <p:pic>
        <p:nvPicPr>
          <p:cNvPr id="10" name="Bild 9" descr="r1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56" y="2667000"/>
            <a:ext cx="706344" cy="387350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err="1" smtClean="0"/>
              <a:t>Energy</a:t>
            </a:r>
            <a:r>
              <a:rPr lang="de-CH" dirty="0" smtClean="0"/>
              <a:t> </a:t>
            </a:r>
            <a:r>
              <a:rPr lang="de-CH" dirty="0" err="1" smtClean="0"/>
              <a:t>levels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PbS</a:t>
            </a:r>
            <a:r>
              <a:rPr lang="de-CH" dirty="0" smtClean="0"/>
              <a:t> QDs</a:t>
            </a:r>
            <a:endParaRPr lang="de-CH" dirty="0"/>
          </a:p>
        </p:txBody>
      </p:sp>
      <p:sp>
        <p:nvSpPr>
          <p:cNvPr id="12" name="Inhaltsplatzhalter 2"/>
          <p:cNvSpPr>
            <a:spLocks noGrp="1"/>
          </p:cNvSpPr>
          <p:nvPr>
            <p:ph sz="half" idx="1"/>
          </p:nvPr>
        </p:nvSpPr>
        <p:spPr>
          <a:xfrm>
            <a:off x="1485900" y="1966913"/>
            <a:ext cx="1409700" cy="534987"/>
          </a:xfrm>
        </p:spPr>
        <p:txBody>
          <a:bodyPr/>
          <a:lstStyle/>
          <a:p>
            <a:pPr marL="0" indent="0">
              <a:buNone/>
            </a:pPr>
            <a:r>
              <a:rPr lang="de-CH" sz="1800" dirty="0" smtClean="0"/>
              <a:t>2nm QD</a:t>
            </a:r>
            <a:endParaRPr lang="de-CH" sz="1800" dirty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3594100" y="1954213"/>
            <a:ext cx="14097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10nm QD</a:t>
            </a:r>
            <a:endParaRPr lang="de-CH" sz="1800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 bwMode="auto">
          <a:xfrm>
            <a:off x="5854700" y="1966913"/>
            <a:ext cx="36068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10nm QD, </a:t>
            </a:r>
            <a:r>
              <a:rPr lang="de-CH" sz="1800" dirty="0" err="1" smtClean="0"/>
              <a:t>better</a:t>
            </a:r>
            <a:r>
              <a:rPr lang="de-CH" sz="1800" dirty="0" smtClean="0"/>
              <a:t> </a:t>
            </a:r>
            <a:r>
              <a:rPr lang="de-CH" sz="1800" dirty="0" err="1" smtClean="0"/>
              <a:t>visibility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(quasi)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. </a:t>
            </a:r>
            <a:endParaRPr lang="de-CH" sz="1800" dirty="0"/>
          </a:p>
        </p:txBody>
      </p:sp>
      <p:sp>
        <p:nvSpPr>
          <p:cNvPr id="16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Band </a:t>
            </a:r>
            <a:r>
              <a:rPr lang="de-CH" sz="1800" dirty="0" err="1" smtClean="0"/>
              <a:t>edges</a:t>
            </a:r>
            <a:r>
              <a:rPr lang="de-CH" sz="1800" dirty="0" smtClean="0"/>
              <a:t>: 8 quasi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energy</a:t>
            </a:r>
            <a:r>
              <a:rPr lang="de-CH" sz="1800" dirty="0" smtClean="0"/>
              <a:t> </a:t>
            </a:r>
            <a:r>
              <a:rPr lang="de-CH" sz="1800" dirty="0" err="1" smtClean="0"/>
              <a:t>levels</a:t>
            </a:r>
            <a:r>
              <a:rPr lang="de-CH" sz="1800" dirty="0" smtClean="0"/>
              <a:t>.</a:t>
            </a:r>
            <a:endParaRPr lang="de-CH" sz="18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dirty="0" err="1" smtClean="0"/>
              <a:t>functions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band </a:t>
            </a:r>
            <a:r>
              <a:rPr lang="de-CH" err="1" smtClean="0"/>
              <a:t>edge</a:t>
            </a:r>
            <a:r>
              <a:rPr lang="de-CH" smtClean="0"/>
              <a:t> states, big QDs</a:t>
            </a:r>
            <a:endParaRPr lang="de-CH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Spherical</a:t>
            </a:r>
            <a:r>
              <a:rPr lang="de-CH" sz="1800" dirty="0" smtClean="0"/>
              <a:t> </a:t>
            </a:r>
            <a:r>
              <a:rPr lang="de-CH" sz="1800" dirty="0" err="1" smtClean="0"/>
              <a:t>shape</a:t>
            </a:r>
            <a:r>
              <a:rPr lang="de-CH" sz="1800" dirty="0"/>
              <a:t>:</a:t>
            </a:r>
            <a:r>
              <a:rPr lang="de-CH" sz="1800" dirty="0" smtClean="0"/>
              <a:t> „1S </a:t>
            </a:r>
            <a:r>
              <a:rPr lang="de-CH" sz="1800" dirty="0" err="1" smtClean="0"/>
              <a:t>orbitals</a:t>
            </a:r>
            <a:r>
              <a:rPr lang="de-CH" sz="1800" dirty="0" smtClean="0"/>
              <a:t>“</a:t>
            </a:r>
            <a:endParaRPr lang="de-CH" sz="1800" dirty="0"/>
          </a:p>
        </p:txBody>
      </p:sp>
      <p:pic>
        <p:nvPicPr>
          <p:cNvPr id="12" name="Bild 11" descr="r4CBmod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43506"/>
            <a:ext cx="4813299" cy="4371543"/>
          </a:xfrm>
          <a:prstGeom prst="rect">
            <a:avLst/>
          </a:prstGeom>
        </p:spPr>
      </p:pic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584200" y="58023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Probability</a:t>
            </a:r>
            <a:r>
              <a:rPr lang="de-CH" sz="1800" dirty="0" smtClean="0"/>
              <a:t> </a:t>
            </a:r>
            <a:r>
              <a:rPr lang="de-CH" sz="1800" dirty="0" err="1" smtClean="0"/>
              <a:t>density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a CB </a:t>
            </a:r>
            <a:r>
              <a:rPr lang="de-CH" sz="1800" dirty="0" err="1" smtClean="0"/>
              <a:t>state</a:t>
            </a:r>
            <a:r>
              <a:rPr lang="de-CH" sz="1800" dirty="0" smtClean="0"/>
              <a:t> </a:t>
            </a:r>
            <a:r>
              <a:rPr lang="de-CH" sz="1800" dirty="0" err="1" smtClean="0"/>
              <a:t>near</a:t>
            </a:r>
            <a:r>
              <a:rPr lang="de-CH" sz="1800" dirty="0" smtClean="0"/>
              <a:t> </a:t>
            </a:r>
            <a:r>
              <a:rPr lang="de-CH" sz="1800" dirty="0" err="1" smtClean="0"/>
              <a:t>bandedge</a:t>
            </a:r>
            <a:r>
              <a:rPr lang="de-CH" sz="1800" dirty="0" smtClean="0"/>
              <a:t>, </a:t>
            </a:r>
            <a:r>
              <a:rPr lang="de-CH" sz="1800" dirty="0" err="1" smtClean="0"/>
              <a:t>of</a:t>
            </a:r>
            <a:r>
              <a:rPr lang="de-CH" sz="1800" dirty="0" smtClean="0"/>
              <a:t> a 8nm QD. </a:t>
            </a:r>
            <a:endParaRPr lang="de-CH" sz="1800" dirty="0"/>
          </a:p>
        </p:txBody>
      </p:sp>
      <p:sp>
        <p:nvSpPr>
          <p:cNvPr id="14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966502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dirty="0" err="1" smtClean="0"/>
              <a:t>functions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higher</a:t>
            </a:r>
            <a:r>
              <a:rPr lang="de-CH" dirty="0" smtClean="0"/>
              <a:t> </a:t>
            </a:r>
            <a:r>
              <a:rPr lang="de-CH" dirty="0" err="1" smtClean="0"/>
              <a:t>modes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Non </a:t>
            </a:r>
            <a:r>
              <a:rPr lang="de-CH" sz="1800" dirty="0" err="1" smtClean="0"/>
              <a:t>spherical</a:t>
            </a:r>
            <a:r>
              <a:rPr lang="de-CH" sz="1800" dirty="0" smtClean="0"/>
              <a:t> </a:t>
            </a:r>
            <a:r>
              <a:rPr lang="de-CH" sz="1800" dirty="0" err="1" smtClean="0"/>
              <a:t>shapes</a:t>
            </a:r>
            <a:r>
              <a:rPr lang="de-CH" sz="1800" dirty="0" smtClean="0"/>
              <a:t>: </a:t>
            </a:r>
            <a:r>
              <a:rPr lang="de-CH" sz="1800" dirty="0" err="1" smtClean="0"/>
              <a:t>Probability</a:t>
            </a:r>
            <a:r>
              <a:rPr lang="de-CH" sz="1800" dirty="0" smtClean="0"/>
              <a:t> </a:t>
            </a:r>
            <a:r>
              <a:rPr lang="de-CH" sz="1800" dirty="0" err="1" smtClean="0"/>
              <a:t>density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CB </a:t>
            </a:r>
            <a:r>
              <a:rPr lang="de-CH" sz="1800" dirty="0" err="1" smtClean="0"/>
              <a:t>modes</a:t>
            </a:r>
            <a:r>
              <a:rPr lang="de-CH" sz="1800" dirty="0" smtClean="0"/>
              <a:t> 10, 14, 20. </a:t>
            </a:r>
            <a:endParaRPr lang="de-CH" sz="1800" dirty="0"/>
          </a:p>
        </p:txBody>
      </p:sp>
      <p:pic>
        <p:nvPicPr>
          <p:cNvPr id="9" name="Bild 8" descr="r4CBmod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330" y="2095500"/>
            <a:ext cx="3853906" cy="2895600"/>
          </a:xfrm>
          <a:prstGeom prst="rect">
            <a:avLst/>
          </a:prstGeom>
        </p:spPr>
      </p:pic>
      <p:pic>
        <p:nvPicPr>
          <p:cNvPr id="10" name="Bild 9" descr="r4CBmod1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019300"/>
            <a:ext cx="3805192" cy="3086100"/>
          </a:xfrm>
          <a:prstGeom prst="rect">
            <a:avLst/>
          </a:prstGeom>
        </p:spPr>
      </p:pic>
      <p:pic>
        <p:nvPicPr>
          <p:cNvPr id="11" name="Bild 10" descr="r4CBmod2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36" y="2184400"/>
            <a:ext cx="3627664" cy="2730500"/>
          </a:xfrm>
          <a:prstGeom prst="rect">
            <a:avLst/>
          </a:prstGeom>
        </p:spPr>
      </p:pic>
      <p:sp>
        <p:nvSpPr>
          <p:cNvPr id="13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21558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err="1" smtClean="0"/>
              <a:t>functions</a:t>
            </a:r>
            <a:r>
              <a:rPr lang="de-CH" smtClean="0"/>
              <a:t> for</a:t>
            </a:r>
            <a:r>
              <a:rPr lang="de-CH"/>
              <a:t> </a:t>
            </a:r>
            <a:r>
              <a:rPr lang="de-CH" smtClean="0"/>
              <a:t>small QDs</a:t>
            </a:r>
            <a:endParaRPr lang="de-CH" dirty="0"/>
          </a:p>
        </p:txBody>
      </p:sp>
      <p:pic>
        <p:nvPicPr>
          <p:cNvPr id="9" name="Bild 8" descr="r1VBmod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537310"/>
            <a:ext cx="5672378" cy="532069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7127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smtClean="0"/>
              <a:t>Near Band edge states: spherical symmetry of wave fn is lost for some states.</a:t>
            </a:r>
          </a:p>
          <a:p>
            <a:pPr marL="0" indent="0">
              <a:buFont typeface="Wingdings" pitchFamily="16" charset="2"/>
              <a:buNone/>
            </a:pPr>
            <a:r>
              <a:rPr lang="de-CH" sz="1800" smtClean="0"/>
              <a:t>Close to reality?</a:t>
            </a:r>
          </a:p>
        </p:txBody>
      </p:sp>
      <p:sp>
        <p:nvSpPr>
          <p:cNvPr id="10" name="Rechteck 9"/>
          <p:cNvSpPr/>
          <p:nvPr/>
        </p:nvSpPr>
        <p:spPr>
          <a:xfrm>
            <a:off x="2432868" y="5799475"/>
            <a:ext cx="4506863" cy="77457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de-CH"/>
              <a:t>Probability density for CB mode 3 of a 2nm QD</a:t>
            </a:r>
            <a:r>
              <a:rPr lang="de-CH" smtClean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220529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r2.5v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72" y="-177800"/>
            <a:ext cx="4888928" cy="73279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  <a:solidFill>
            <a:schemeClr val="bg1"/>
          </a:solidFill>
        </p:spPr>
        <p:txBody>
          <a:bodyPr/>
          <a:lstStyle/>
          <a:p>
            <a:r>
              <a:rPr lang="de-CH" dirty="0" err="1" smtClean="0"/>
              <a:t>Energy</a:t>
            </a:r>
            <a:r>
              <a:rPr lang="de-CH" dirty="0" smtClean="0"/>
              <a:t> </a:t>
            </a:r>
            <a:r>
              <a:rPr lang="de-CH" dirty="0" err="1" smtClean="0"/>
              <a:t>levels</a:t>
            </a:r>
            <a:r>
              <a:rPr lang="de-CH" dirty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electric</a:t>
            </a:r>
            <a:r>
              <a:rPr lang="de-CH" dirty="0" smtClean="0"/>
              <a:t> </a:t>
            </a:r>
            <a:r>
              <a:rPr lang="de-CH" dirty="0" err="1" smtClean="0"/>
              <a:t>field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3644900" cy="449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Energy</a:t>
            </a:r>
            <a:r>
              <a:rPr lang="de-CH" sz="1800" dirty="0" smtClean="0"/>
              <a:t> </a:t>
            </a:r>
            <a:r>
              <a:rPr lang="de-CH" sz="1800" dirty="0" err="1" smtClean="0"/>
              <a:t>levels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a 5nm QD </a:t>
            </a:r>
            <a:r>
              <a:rPr lang="de-CH" sz="1800" dirty="0" err="1" smtClean="0"/>
              <a:t>plotted</a:t>
            </a:r>
            <a:r>
              <a:rPr lang="de-CH" sz="1800" dirty="0" smtClean="0"/>
              <a:t> </a:t>
            </a:r>
            <a:r>
              <a:rPr lang="de-CH" sz="1800" dirty="0" err="1" smtClean="0"/>
              <a:t>against</a:t>
            </a:r>
            <a:r>
              <a:rPr lang="de-CH" sz="1800" dirty="0" smtClean="0"/>
              <a:t> </a:t>
            </a:r>
            <a:r>
              <a:rPr lang="de-CH" sz="1800" dirty="0" err="1" smtClean="0"/>
              <a:t>applied</a:t>
            </a:r>
            <a:r>
              <a:rPr lang="de-CH" sz="1800" dirty="0" smtClean="0"/>
              <a:t> </a:t>
            </a:r>
            <a:r>
              <a:rPr lang="de-CH" sz="1800" dirty="0" err="1" smtClean="0"/>
              <a:t>electric</a:t>
            </a:r>
            <a:r>
              <a:rPr lang="de-CH" sz="1800" dirty="0" smtClean="0"/>
              <a:t> </a:t>
            </a:r>
            <a:r>
              <a:rPr lang="de-CH" sz="1800" dirty="0" err="1" smtClean="0"/>
              <a:t>field</a:t>
            </a:r>
            <a:r>
              <a:rPr lang="de-CH" sz="1800" dirty="0" smtClean="0"/>
              <a:t>.</a:t>
            </a:r>
          </a:p>
          <a:p>
            <a:pPr marL="0" indent="0">
              <a:buFont typeface="Wingdings" pitchFamily="16" charset="2"/>
              <a:buNone/>
            </a:pPr>
            <a:endParaRPr lang="de-CH" sz="1800" dirty="0" smtClean="0"/>
          </a:p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Band </a:t>
            </a:r>
            <a:r>
              <a:rPr lang="de-CH" sz="1800" dirty="0" err="1" smtClean="0"/>
              <a:t>gap</a:t>
            </a:r>
            <a:r>
              <a:rPr lang="de-CH" sz="1800" dirty="0" smtClean="0"/>
              <a:t> </a:t>
            </a:r>
            <a:r>
              <a:rPr lang="de-CH" sz="1800" dirty="0" err="1" smtClean="0"/>
              <a:t>gets</a:t>
            </a:r>
            <a:r>
              <a:rPr lang="de-CH" sz="1800" dirty="0" smtClean="0"/>
              <a:t> </a:t>
            </a:r>
            <a:r>
              <a:rPr lang="de-CH" sz="1800" dirty="0" err="1" smtClean="0"/>
              <a:t>smaller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</a:t>
            </a:r>
            <a:r>
              <a:rPr lang="de-CH" sz="1800" dirty="0" err="1" smtClean="0"/>
              <a:t>higher</a:t>
            </a:r>
            <a:r>
              <a:rPr lang="de-CH" sz="1800" dirty="0" smtClean="0"/>
              <a:t> </a:t>
            </a:r>
            <a:r>
              <a:rPr lang="de-CH" sz="1800" dirty="0" err="1" smtClean="0"/>
              <a:t>fields</a:t>
            </a:r>
            <a:r>
              <a:rPr lang="de-CH" sz="1800" dirty="0" smtClean="0"/>
              <a:t>.</a:t>
            </a:r>
          </a:p>
          <a:p>
            <a:pPr marL="0" indent="0">
              <a:buFont typeface="Wingdings" pitchFamily="16" charset="2"/>
              <a:buNone/>
            </a:pPr>
            <a:endParaRPr lang="de-CH" sz="1800" dirty="0"/>
          </a:p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8-fold </a:t>
            </a:r>
            <a:r>
              <a:rPr lang="de-CH" sz="1800" dirty="0" err="1" smtClean="0"/>
              <a:t>degeneracy</a:t>
            </a:r>
            <a:r>
              <a:rPr lang="de-CH" sz="1800" dirty="0" smtClean="0"/>
              <a:t> </a:t>
            </a:r>
            <a:r>
              <a:rPr lang="de-CH" sz="1800" dirty="0" err="1" smtClean="0"/>
              <a:t>of</a:t>
            </a:r>
            <a:r>
              <a:rPr lang="de-CH" sz="1800" dirty="0" smtClean="0"/>
              <a:t> band </a:t>
            </a:r>
            <a:r>
              <a:rPr lang="de-CH" sz="1800" dirty="0" err="1" smtClean="0"/>
              <a:t>edge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 </a:t>
            </a:r>
            <a:r>
              <a:rPr lang="de-CH" sz="1800" dirty="0" err="1" smtClean="0"/>
              <a:t>is</a:t>
            </a:r>
            <a:r>
              <a:rPr lang="de-CH" sz="1800" dirty="0" smtClean="0"/>
              <a:t> lost (</a:t>
            </a:r>
            <a:r>
              <a:rPr lang="de-CH" sz="1800" dirty="0" err="1" smtClean="0"/>
              <a:t>twofold</a:t>
            </a:r>
            <a:r>
              <a:rPr lang="de-CH" sz="1800" dirty="0" smtClean="0"/>
              <a:t>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 </a:t>
            </a:r>
            <a:r>
              <a:rPr lang="de-CH" sz="1800" dirty="0" err="1" smtClean="0"/>
              <a:t>remain</a:t>
            </a:r>
            <a:r>
              <a:rPr lang="de-CH" sz="1800" dirty="0" smtClean="0"/>
              <a:t>).</a:t>
            </a:r>
          </a:p>
        </p:txBody>
      </p:sp>
      <p:sp>
        <p:nvSpPr>
          <p:cNvPr id="10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8631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CC ETH Zürich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341</Words>
  <Application>Microsoft Macintosh PowerPoint</Application>
  <PresentationFormat>Bildschirmpräsentation (4:3)</PresentationFormat>
  <Paragraphs>70</Paragraphs>
  <Slides>10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1" baseType="lpstr">
      <vt:lpstr>Master CC ETH Zürich</vt:lpstr>
      <vt:lpstr>Simulation of Quantum Dots</vt:lpstr>
      <vt:lpstr>Overview</vt:lpstr>
      <vt:lpstr>TOM: Toolbox for OMEN in MATLAB</vt:lpstr>
      <vt:lpstr>TOM: Toolbox for OMEN in MATLAB</vt:lpstr>
      <vt:lpstr>Energy levels for PbS QDs</vt:lpstr>
      <vt:lpstr>Wave functions for band edge states, big QDs</vt:lpstr>
      <vt:lpstr>Wave functions for higher modes</vt:lpstr>
      <vt:lpstr>Wave functions for small QDs</vt:lpstr>
      <vt:lpstr>Energy levels and electric field</vt:lpstr>
      <vt:lpstr>Wave functions and electric field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Christian</cp:lastModifiedBy>
  <cp:revision>259</cp:revision>
  <cp:lastPrinted>2008-03-19T15:04:09Z</cp:lastPrinted>
  <dcterms:modified xsi:type="dcterms:W3CDTF">2013-06-06T11:12:30Z</dcterms:modified>
</cp:coreProperties>
</file>